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12"/>
  </p:notesMasterIdLst>
  <p:sldIdLst>
    <p:sldId id="256" r:id="rId2"/>
    <p:sldId id="258" r:id="rId3"/>
    <p:sldId id="322" r:id="rId4"/>
    <p:sldId id="312" r:id="rId5"/>
    <p:sldId id="324" r:id="rId6"/>
    <p:sldId id="317" r:id="rId7"/>
    <p:sldId id="261" r:id="rId8"/>
    <p:sldId id="335" r:id="rId9"/>
    <p:sldId id="334" r:id="rId10"/>
    <p:sldId id="315" r:id="rId11"/>
  </p:sldIdLst>
  <p:sldSz cx="9144000" cy="5143500" type="screen16x9"/>
  <p:notesSz cx="6858000" cy="9144000"/>
  <p:embeddedFontLst>
    <p:embeddedFont>
      <p:font typeface="DM Sans" panose="020B0604020202020204" charset="0"/>
      <p:regular r:id="rId13"/>
      <p:bold r:id="rId14"/>
      <p:italic r:id="rId15"/>
      <p:boldItalic r:id="rId16"/>
    </p:embeddedFont>
    <p:embeddedFont>
      <p:font typeface="Fira Sans Extra Condensed Medium" panose="020B0604020202020204" charset="0"/>
      <p:regular r:id="rId17"/>
      <p:bold r:id="rId18"/>
      <p:italic r:id="rId19"/>
      <p:boldItalic r:id="rId20"/>
    </p:embeddedFont>
    <p:embeddedFont>
      <p:font typeface="Oswald" panose="00000500000000000000" pitchFamily="2" charset="0"/>
      <p:regular r:id="rId21"/>
      <p:bold r:id="rId22"/>
    </p:embeddedFont>
    <p:embeddedFont>
      <p:font typeface="Roboto" panose="02000000000000000000" pitchFamily="2" charset="0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ADEA695-3D96-4C78-A7B7-6EF452A2B454}">
  <a:tblStyle styleId="{DADEA695-3D96-4C78-A7B7-6EF452A2B4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5217" autoAdjust="0"/>
  </p:normalViewPr>
  <p:slideViewPr>
    <p:cSldViewPr snapToGrid="0">
      <p:cViewPr varScale="1">
        <p:scale>
          <a:sx n="60" d="100"/>
          <a:sy n="60" d="100"/>
        </p:scale>
        <p:origin x="888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d6f11024e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d6f11024ec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If you are able to give 10 mins to this exercise, please do.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33772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>
              <a:buNone/>
            </a:pPr>
            <a:r>
              <a:rPr lang="en-GB" b="1" dirty="0">
                <a:latin typeface="+mn-lt"/>
              </a:rPr>
              <a:t>Discussion prompts: 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How much time do you have to work over the break? 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Teens generally don’t have a say in Christmas activities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Emphasise wellbeing and spending time with family/friends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If there is an assignment, give them the autonomy to decide the format they hand it in as. 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Plan exciting lessons for Jan, and tell them before the break. </a:t>
            </a:r>
          </a:p>
          <a:p>
            <a:pPr marL="171450" indent="-171450">
              <a:buFontTx/>
              <a:buChar char="-"/>
            </a:pPr>
            <a:r>
              <a:rPr lang="en-GB" dirty="0">
                <a:latin typeface="+mn-lt"/>
              </a:rPr>
              <a:t>In December, signpost the support available to them internally and externally – </a:t>
            </a:r>
            <a:r>
              <a:rPr lang="en-GB" dirty="0" err="1">
                <a:latin typeface="+mn-lt"/>
              </a:rPr>
              <a:t>esp</a:t>
            </a:r>
            <a:r>
              <a:rPr lang="en-GB" dirty="0">
                <a:latin typeface="+mn-lt"/>
              </a:rPr>
              <a:t> if they are isolated.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1208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d8292e62eb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d8292e62eb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This slide continues on from the discussion with ideas they may want to try out</a:t>
            </a:r>
          </a:p>
        </p:txBody>
      </p:sp>
    </p:spTree>
    <p:extLst>
      <p:ext uri="{BB962C8B-B14F-4D97-AF65-F5344CB8AC3E}">
        <p14:creationId xmlns:p14="http://schemas.microsoft.com/office/powerpoint/2010/main" val="263109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d8292e62eb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d8292e62eb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d85cd3c299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gd85cd3c299_0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Please edit this slide with your colleges’ student support information and access information for over the 2 week break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32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d8292e62eb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d8292e62eb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>
                <a:latin typeface="+mn-lt"/>
                <a:cs typeface="Calibri"/>
              </a:rPr>
              <a:t>Encourage everyone to commit to trying one thing and to state it to the rest of the group. </a:t>
            </a:r>
          </a:p>
          <a:p>
            <a:r>
              <a:rPr lang="en-US" dirty="0">
                <a:latin typeface="+mn-lt"/>
                <a:cs typeface="Calibri"/>
              </a:rPr>
              <a:t>This allows people working on the same thing to be able to meet and support each other.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" name="Google Shape;1771;gd6f11024ec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2" name="Google Shape;1772;gd6f11024ec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4487400" cy="312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 panose="020B0604020202020204" pitchFamily="2" charset="0"/>
                <a:cs typeface="Oswald" panose="020B0604020202020204" pitchFamily="2" charset="0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777100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  <a:latin typeface="+mn-lt"/>
                <a:ea typeface="Oswald" panose="020B0604020202020204" pitchFamily="2" charset="0"/>
                <a:cs typeface="Oswald" panose="020B0604020202020204" pitchFamily="2" charset="0"/>
                <a:sym typeface="DM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457700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606625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5400000">
            <a:off x="8277225" y="-253589"/>
            <a:ext cx="203100" cy="1116376"/>
            <a:chOff x="-485775" y="1233324"/>
            <a:chExt cx="203100" cy="1116376"/>
          </a:xfrm>
        </p:grpSpPr>
        <p:sp>
          <p:nvSpPr>
            <p:cNvPr id="14" name="Google Shape;14;p2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7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30"/>
          <p:cNvSpPr/>
          <p:nvPr/>
        </p:nvSpPr>
        <p:spPr>
          <a:xfrm>
            <a:off x="5860313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30"/>
          <p:cNvSpPr/>
          <p:nvPr/>
        </p:nvSpPr>
        <p:spPr>
          <a:xfrm>
            <a:off x="7561988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1" name="Google Shape;731;p30"/>
          <p:cNvGrpSpPr/>
          <p:nvPr/>
        </p:nvGrpSpPr>
        <p:grpSpPr>
          <a:xfrm rot="10800000">
            <a:off x="8651138" y="908461"/>
            <a:ext cx="203100" cy="1116376"/>
            <a:chOff x="-485775" y="1233324"/>
            <a:chExt cx="203100" cy="1116376"/>
          </a:xfrm>
        </p:grpSpPr>
        <p:sp>
          <p:nvSpPr>
            <p:cNvPr id="732" name="Google Shape;732;p30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0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0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0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0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0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0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0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0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0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2" name="Google Shape;742;p30"/>
          <p:cNvSpPr/>
          <p:nvPr/>
        </p:nvSpPr>
        <p:spPr>
          <a:xfrm>
            <a:off x="152400" y="3524250"/>
            <a:ext cx="1418100" cy="1418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9"/>
          <p:cNvSpPr txBox="1">
            <a:spLocks noGrp="1"/>
          </p:cNvSpPr>
          <p:nvPr>
            <p:ph type="subTitle" idx="1"/>
          </p:nvPr>
        </p:nvSpPr>
        <p:spPr>
          <a:xfrm>
            <a:off x="720000" y="3077723"/>
            <a:ext cx="3155400" cy="118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420" name="Google Shape;420;p19"/>
          <p:cNvSpPr txBox="1">
            <a:spLocks noGrp="1"/>
          </p:cNvSpPr>
          <p:nvPr>
            <p:ph type="title"/>
          </p:nvPr>
        </p:nvSpPr>
        <p:spPr>
          <a:xfrm>
            <a:off x="720000" y="1764900"/>
            <a:ext cx="2901600" cy="13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 b="1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19"/>
          <p:cNvSpPr txBox="1">
            <a:spLocks noGrp="1"/>
          </p:cNvSpPr>
          <p:nvPr>
            <p:ph type="title" idx="2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422" name="Google Shape;422;p19"/>
          <p:cNvGrpSpPr/>
          <p:nvPr/>
        </p:nvGrpSpPr>
        <p:grpSpPr>
          <a:xfrm rot="5400000">
            <a:off x="990600" y="4319424"/>
            <a:ext cx="203100" cy="1116376"/>
            <a:chOff x="-485775" y="1233324"/>
            <a:chExt cx="203100" cy="1116376"/>
          </a:xfrm>
        </p:grpSpPr>
        <p:sp>
          <p:nvSpPr>
            <p:cNvPr id="423" name="Google Shape;423;p1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1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1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1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1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1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1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2525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8"/>
          <p:cNvSpPr txBox="1">
            <a:spLocks noGrp="1"/>
          </p:cNvSpPr>
          <p:nvPr>
            <p:ph type="title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395" name="Google Shape;395;p18"/>
          <p:cNvGrpSpPr/>
          <p:nvPr/>
        </p:nvGrpSpPr>
        <p:grpSpPr>
          <a:xfrm rot="10800000">
            <a:off x="308175" y="346175"/>
            <a:ext cx="203100" cy="1116376"/>
            <a:chOff x="-485775" y="1233324"/>
            <a:chExt cx="203100" cy="1116376"/>
          </a:xfrm>
        </p:grpSpPr>
        <p:sp>
          <p:nvSpPr>
            <p:cNvPr id="396" name="Google Shape;396;p1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" name="Google Shape;406;p18"/>
          <p:cNvGrpSpPr/>
          <p:nvPr/>
        </p:nvGrpSpPr>
        <p:grpSpPr>
          <a:xfrm rot="-5400000">
            <a:off x="8260250" y="-224313"/>
            <a:ext cx="203100" cy="1116376"/>
            <a:chOff x="-485775" y="1233324"/>
            <a:chExt cx="203100" cy="1116376"/>
          </a:xfrm>
        </p:grpSpPr>
        <p:sp>
          <p:nvSpPr>
            <p:cNvPr id="407" name="Google Shape;407;p1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7" name="Google Shape;417;p18"/>
          <p:cNvSpPr/>
          <p:nvPr/>
        </p:nvSpPr>
        <p:spPr>
          <a:xfrm>
            <a:off x="-390525" y="4414100"/>
            <a:ext cx="1221900" cy="1221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831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20000" y="2455650"/>
            <a:ext cx="3423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299725"/>
            <a:ext cx="1509000" cy="104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subTitle" idx="1"/>
          </p:nvPr>
        </p:nvSpPr>
        <p:spPr>
          <a:xfrm>
            <a:off x="720000" y="3208375"/>
            <a:ext cx="2728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3"/>
          <p:cNvGrpSpPr/>
          <p:nvPr/>
        </p:nvGrpSpPr>
        <p:grpSpPr>
          <a:xfrm>
            <a:off x="228600" y="507724"/>
            <a:ext cx="203100" cy="1116376"/>
            <a:chOff x="-485775" y="1233324"/>
            <a:chExt cx="203100" cy="1116376"/>
          </a:xfrm>
        </p:grpSpPr>
        <p:sp>
          <p:nvSpPr>
            <p:cNvPr id="29" name="Google Shape;29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" name="Google Shape;39;p3"/>
          <p:cNvSpPr/>
          <p:nvPr/>
        </p:nvSpPr>
        <p:spPr>
          <a:xfrm>
            <a:off x="1421738" y="-11812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3"/>
          <p:cNvGrpSpPr/>
          <p:nvPr/>
        </p:nvGrpSpPr>
        <p:grpSpPr>
          <a:xfrm rot="5400000">
            <a:off x="990600" y="4319424"/>
            <a:ext cx="203100" cy="1116376"/>
            <a:chOff x="-485775" y="1233324"/>
            <a:chExt cx="203100" cy="1116376"/>
          </a:xfrm>
        </p:grpSpPr>
        <p:sp>
          <p:nvSpPr>
            <p:cNvPr id="41" name="Google Shape;41;p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body" idx="1"/>
          </p:nvPr>
        </p:nvSpPr>
        <p:spPr>
          <a:xfrm>
            <a:off x="720000" y="1843250"/>
            <a:ext cx="4423500" cy="261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title"/>
          </p:nvPr>
        </p:nvSpPr>
        <p:spPr>
          <a:xfrm>
            <a:off x="720000" y="419812"/>
            <a:ext cx="7704000" cy="13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362F34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4" name="Google Shape;134;p7"/>
          <p:cNvSpPr/>
          <p:nvPr/>
        </p:nvSpPr>
        <p:spPr>
          <a:xfrm>
            <a:off x="8070113" y="6797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" name="Google Shape;135;p7"/>
          <p:cNvGrpSpPr/>
          <p:nvPr/>
        </p:nvGrpSpPr>
        <p:grpSpPr>
          <a:xfrm rot="10800000">
            <a:off x="8582988" y="3635011"/>
            <a:ext cx="203100" cy="1116376"/>
            <a:chOff x="-485775" y="1233324"/>
            <a:chExt cx="203100" cy="1116376"/>
          </a:xfrm>
        </p:grpSpPr>
        <p:sp>
          <p:nvSpPr>
            <p:cNvPr id="136" name="Google Shape;136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146;p7"/>
          <p:cNvGrpSpPr/>
          <p:nvPr/>
        </p:nvGrpSpPr>
        <p:grpSpPr>
          <a:xfrm rot="-5400000">
            <a:off x="971550" y="4214649"/>
            <a:ext cx="203100" cy="1116376"/>
            <a:chOff x="-485775" y="1233324"/>
            <a:chExt cx="203100" cy="1116376"/>
          </a:xfrm>
        </p:grpSpPr>
        <p:sp>
          <p:nvSpPr>
            <p:cNvPr id="147" name="Google Shape;147;p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3"/>
          <p:cNvSpPr txBox="1">
            <a:spLocks noGrp="1"/>
          </p:cNvSpPr>
          <p:nvPr>
            <p:ph type="title" hasCustomPrompt="1"/>
          </p:nvPr>
        </p:nvSpPr>
        <p:spPr>
          <a:xfrm>
            <a:off x="3639600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7" name="Google Shape;237;p13"/>
          <p:cNvSpPr txBox="1">
            <a:spLocks noGrp="1"/>
          </p:cNvSpPr>
          <p:nvPr>
            <p:ph type="title" idx="2" hasCustomPrompt="1"/>
          </p:nvPr>
        </p:nvSpPr>
        <p:spPr>
          <a:xfrm>
            <a:off x="6144675" y="338148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8" name="Google Shape;238;p13"/>
          <p:cNvSpPr txBox="1">
            <a:spLocks noGrp="1"/>
          </p:cNvSpPr>
          <p:nvPr>
            <p:ph type="title" idx="3" hasCustomPrompt="1"/>
          </p:nvPr>
        </p:nvSpPr>
        <p:spPr>
          <a:xfrm>
            <a:off x="3639600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13"/>
          <p:cNvSpPr txBox="1">
            <a:spLocks noGrp="1"/>
          </p:cNvSpPr>
          <p:nvPr>
            <p:ph type="title" idx="4" hasCustomPrompt="1"/>
          </p:nvPr>
        </p:nvSpPr>
        <p:spPr>
          <a:xfrm>
            <a:off x="6144675" y="1942821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0" name="Google Shape;240;p13"/>
          <p:cNvSpPr txBox="1">
            <a:spLocks noGrp="1"/>
          </p:cNvSpPr>
          <p:nvPr>
            <p:ph type="title" idx="5" hasCustomPrompt="1"/>
          </p:nvPr>
        </p:nvSpPr>
        <p:spPr>
          <a:xfrm>
            <a:off x="3639600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1" name="Google Shape;241;p13"/>
          <p:cNvSpPr txBox="1">
            <a:spLocks noGrp="1"/>
          </p:cNvSpPr>
          <p:nvPr>
            <p:ph type="title" idx="6" hasCustomPrompt="1"/>
          </p:nvPr>
        </p:nvSpPr>
        <p:spPr>
          <a:xfrm>
            <a:off x="6144675" y="504160"/>
            <a:ext cx="1821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4500">
                <a:solidFill>
                  <a:srgbClr val="0B41FF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2" name="Google Shape;242;p13"/>
          <p:cNvSpPr txBox="1">
            <a:spLocks noGrp="1"/>
          </p:cNvSpPr>
          <p:nvPr>
            <p:ph type="ctrTitle" idx="7"/>
          </p:nvPr>
        </p:nvSpPr>
        <p:spPr>
          <a:xfrm>
            <a:off x="3639600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3" name="Google Shape;243;p13"/>
          <p:cNvSpPr txBox="1">
            <a:spLocks noGrp="1"/>
          </p:cNvSpPr>
          <p:nvPr>
            <p:ph type="subTitle" idx="1"/>
          </p:nvPr>
        </p:nvSpPr>
        <p:spPr>
          <a:xfrm>
            <a:off x="3639600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ctrTitle" idx="8"/>
          </p:nvPr>
        </p:nvSpPr>
        <p:spPr>
          <a:xfrm>
            <a:off x="6144675" y="380142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subTitle" idx="9"/>
          </p:nvPr>
        </p:nvSpPr>
        <p:spPr>
          <a:xfrm>
            <a:off x="6144675" y="4005769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13"/>
          <p:cNvSpPr/>
          <p:nvPr/>
        </p:nvSpPr>
        <p:spPr>
          <a:xfrm>
            <a:off x="4490100" y="2753900"/>
            <a:ext cx="2525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3"/>
          <p:cNvSpPr txBox="1">
            <a:spLocks noGrp="1"/>
          </p:cNvSpPr>
          <p:nvPr>
            <p:ph type="ctrTitle" idx="13"/>
          </p:nvPr>
        </p:nvSpPr>
        <p:spPr>
          <a:xfrm>
            <a:off x="3639600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48" name="Google Shape;248;p13"/>
          <p:cNvSpPr txBox="1">
            <a:spLocks noGrp="1"/>
          </p:cNvSpPr>
          <p:nvPr>
            <p:ph type="subTitle" idx="14"/>
          </p:nvPr>
        </p:nvSpPr>
        <p:spPr>
          <a:xfrm>
            <a:off x="3639600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49" name="Google Shape;249;p13"/>
          <p:cNvSpPr txBox="1">
            <a:spLocks noGrp="1"/>
          </p:cNvSpPr>
          <p:nvPr>
            <p:ph type="ctrTitle" idx="15"/>
          </p:nvPr>
        </p:nvSpPr>
        <p:spPr>
          <a:xfrm>
            <a:off x="6144675" y="2362792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subTitle" idx="16"/>
          </p:nvPr>
        </p:nvSpPr>
        <p:spPr>
          <a:xfrm>
            <a:off x="6144675" y="2567097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3"/>
          <p:cNvSpPr txBox="1">
            <a:spLocks noGrp="1"/>
          </p:cNvSpPr>
          <p:nvPr>
            <p:ph type="ctrTitle" idx="17"/>
          </p:nvPr>
        </p:nvSpPr>
        <p:spPr>
          <a:xfrm>
            <a:off x="3639600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subTitle" idx="18"/>
          </p:nvPr>
        </p:nvSpPr>
        <p:spPr>
          <a:xfrm>
            <a:off x="3639600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53" name="Google Shape;253;p13"/>
          <p:cNvSpPr txBox="1">
            <a:spLocks noGrp="1"/>
          </p:cNvSpPr>
          <p:nvPr>
            <p:ph type="ctrTitle" idx="19"/>
          </p:nvPr>
        </p:nvSpPr>
        <p:spPr>
          <a:xfrm>
            <a:off x="6144675" y="924157"/>
            <a:ext cx="2090700" cy="32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800">
                <a:solidFill>
                  <a:schemeClr val="dk1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subTitle" idx="20"/>
          </p:nvPr>
        </p:nvSpPr>
        <p:spPr>
          <a:xfrm>
            <a:off x="6144675" y="1128425"/>
            <a:ext cx="2276400" cy="6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13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56" name="Google Shape;256;p13"/>
          <p:cNvSpPr/>
          <p:nvPr/>
        </p:nvSpPr>
        <p:spPr>
          <a:xfrm flipH="1">
            <a:off x="932588" y="-13048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3"/>
          <p:cNvSpPr/>
          <p:nvPr/>
        </p:nvSpPr>
        <p:spPr>
          <a:xfrm flipH="1">
            <a:off x="-769087" y="36350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" name="Google Shape;258;p13"/>
          <p:cNvGrpSpPr/>
          <p:nvPr/>
        </p:nvGrpSpPr>
        <p:grpSpPr>
          <a:xfrm rot="-5400000" flipH="1">
            <a:off x="8187713" y="4272661"/>
            <a:ext cx="203100" cy="1116376"/>
            <a:chOff x="-485775" y="1233324"/>
            <a:chExt cx="203100" cy="1116376"/>
          </a:xfrm>
        </p:grpSpPr>
        <p:sp>
          <p:nvSpPr>
            <p:cNvPr id="259" name="Google Shape;259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13"/>
          <p:cNvGrpSpPr/>
          <p:nvPr/>
        </p:nvGrpSpPr>
        <p:grpSpPr>
          <a:xfrm rot="10800000" flipH="1">
            <a:off x="167663" y="908461"/>
            <a:ext cx="203100" cy="1116376"/>
            <a:chOff x="-485775" y="1233324"/>
            <a:chExt cx="203100" cy="1116376"/>
          </a:xfrm>
        </p:grpSpPr>
        <p:sp>
          <p:nvSpPr>
            <p:cNvPr id="270" name="Google Shape;270;p1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6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6600" b="1">
                <a:latin typeface="+mj-lt"/>
                <a:ea typeface="Oswald"/>
                <a:cs typeface="Oswald"/>
                <a:sym typeface="Oswa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625" name="Google Shape;625;p26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  <a:latin typeface="+mn-lt"/>
                <a:ea typeface="DM Sans"/>
                <a:cs typeface="DM Sans"/>
                <a:sym typeface="DM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627" name="Google Shape;627;p26"/>
          <p:cNvSpPr/>
          <p:nvPr/>
        </p:nvSpPr>
        <p:spPr>
          <a:xfrm flipH="1">
            <a:off x="7981950" y="4107450"/>
            <a:ext cx="1905000" cy="1905000"/>
          </a:xfrm>
          <a:prstGeom prst="donut">
            <a:avLst>
              <a:gd name="adj" fmla="val 173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26"/>
          <p:cNvSpPr/>
          <p:nvPr/>
        </p:nvSpPr>
        <p:spPr>
          <a:xfrm flipH="1">
            <a:off x="808475" y="-1236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26"/>
          <p:cNvSpPr/>
          <p:nvPr/>
        </p:nvSpPr>
        <p:spPr>
          <a:xfrm flipH="1">
            <a:off x="-1096687" y="18845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0" name="Google Shape;630;p26"/>
          <p:cNvGrpSpPr/>
          <p:nvPr/>
        </p:nvGrpSpPr>
        <p:grpSpPr>
          <a:xfrm flipH="1">
            <a:off x="2713363" y="1495636"/>
            <a:ext cx="203100" cy="1116376"/>
            <a:chOff x="-485775" y="1233324"/>
            <a:chExt cx="203100" cy="1116376"/>
          </a:xfrm>
        </p:grpSpPr>
        <p:sp>
          <p:nvSpPr>
            <p:cNvPr id="631" name="Google Shape;631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641;p26"/>
          <p:cNvGrpSpPr/>
          <p:nvPr/>
        </p:nvGrpSpPr>
        <p:grpSpPr>
          <a:xfrm rot="5400000">
            <a:off x="7664950" y="-263114"/>
            <a:ext cx="203100" cy="1116376"/>
            <a:chOff x="-485775" y="1233324"/>
            <a:chExt cx="203100" cy="1116376"/>
          </a:xfrm>
        </p:grpSpPr>
        <p:sp>
          <p:nvSpPr>
            <p:cNvPr id="642" name="Google Shape;642;p26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6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6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6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6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6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6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"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7"/>
          <p:cNvSpPr/>
          <p:nvPr/>
        </p:nvSpPr>
        <p:spPr>
          <a:xfrm rot="10800000" flipH="1">
            <a:off x="-1212900" y="29609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p27"/>
          <p:cNvSpPr/>
          <p:nvPr/>
        </p:nvSpPr>
        <p:spPr>
          <a:xfrm rot="10800000">
            <a:off x="3393263" y="-136347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5" name="Google Shape;655;p27"/>
          <p:cNvGrpSpPr/>
          <p:nvPr/>
        </p:nvGrpSpPr>
        <p:grpSpPr>
          <a:xfrm rot="5400000" flipH="1">
            <a:off x="1683050" y="4289013"/>
            <a:ext cx="203100" cy="1116376"/>
            <a:chOff x="-485775" y="1233324"/>
            <a:chExt cx="203100" cy="1116376"/>
          </a:xfrm>
        </p:grpSpPr>
        <p:sp>
          <p:nvSpPr>
            <p:cNvPr id="656" name="Google Shape;656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6" name="Google Shape;666;p27"/>
          <p:cNvSpPr/>
          <p:nvPr/>
        </p:nvSpPr>
        <p:spPr>
          <a:xfrm rot="10800000" flipH="1">
            <a:off x="7427100" y="3398200"/>
            <a:ext cx="2669400" cy="2669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7" name="Google Shape;667;p27"/>
          <p:cNvGrpSpPr/>
          <p:nvPr/>
        </p:nvGrpSpPr>
        <p:grpSpPr>
          <a:xfrm rot="10800000" flipH="1">
            <a:off x="8607725" y="1898238"/>
            <a:ext cx="203100" cy="1116376"/>
            <a:chOff x="-485775" y="1233324"/>
            <a:chExt cx="203100" cy="1116376"/>
          </a:xfrm>
        </p:grpSpPr>
        <p:sp>
          <p:nvSpPr>
            <p:cNvPr id="668" name="Google Shape;668;p27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5"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8"/>
          <p:cNvSpPr/>
          <p:nvPr/>
        </p:nvSpPr>
        <p:spPr>
          <a:xfrm>
            <a:off x="6059438" y="-1372525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28"/>
          <p:cNvSpPr/>
          <p:nvPr/>
        </p:nvSpPr>
        <p:spPr>
          <a:xfrm>
            <a:off x="855563" y="441010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1" name="Google Shape;681;p28"/>
          <p:cNvGrpSpPr/>
          <p:nvPr/>
        </p:nvGrpSpPr>
        <p:grpSpPr>
          <a:xfrm>
            <a:off x="311925" y="324161"/>
            <a:ext cx="203100" cy="1116376"/>
            <a:chOff x="-485775" y="1233324"/>
            <a:chExt cx="203100" cy="1116376"/>
          </a:xfrm>
        </p:grpSpPr>
        <p:sp>
          <p:nvSpPr>
            <p:cNvPr id="682" name="Google Shape;682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28"/>
          <p:cNvGrpSpPr/>
          <p:nvPr/>
        </p:nvGrpSpPr>
        <p:grpSpPr>
          <a:xfrm flipH="1">
            <a:off x="8555251" y="3757449"/>
            <a:ext cx="203100" cy="1116376"/>
            <a:chOff x="-485775" y="1233324"/>
            <a:chExt cx="203100" cy="1116376"/>
          </a:xfrm>
        </p:grpSpPr>
        <p:sp>
          <p:nvSpPr>
            <p:cNvPr id="693" name="Google Shape;693;p2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6"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9"/>
          <p:cNvSpPr/>
          <p:nvPr/>
        </p:nvSpPr>
        <p:spPr>
          <a:xfrm>
            <a:off x="8212088" y="3241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29"/>
          <p:cNvSpPr/>
          <p:nvPr/>
        </p:nvSpPr>
        <p:spPr>
          <a:xfrm>
            <a:off x="-1297087" y="2219350"/>
            <a:ext cx="2229000" cy="2229000"/>
          </a:xfrm>
          <a:prstGeom prst="donut">
            <a:avLst>
              <a:gd name="adj" fmla="val 165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6" name="Google Shape;706;p29"/>
          <p:cNvGrpSpPr/>
          <p:nvPr/>
        </p:nvGrpSpPr>
        <p:grpSpPr>
          <a:xfrm rot="5400000">
            <a:off x="653587" y="-274582"/>
            <a:ext cx="203100" cy="1116376"/>
            <a:chOff x="-485775" y="1233324"/>
            <a:chExt cx="203100" cy="1116376"/>
          </a:xfrm>
        </p:grpSpPr>
        <p:sp>
          <p:nvSpPr>
            <p:cNvPr id="707" name="Google Shape;707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7" name="Google Shape;717;p29"/>
          <p:cNvGrpSpPr/>
          <p:nvPr/>
        </p:nvGrpSpPr>
        <p:grpSpPr>
          <a:xfrm rot="-5400000" flipH="1">
            <a:off x="8287313" y="4301706"/>
            <a:ext cx="203100" cy="1116376"/>
            <a:chOff x="-485775" y="1233324"/>
            <a:chExt cx="203100" cy="1116376"/>
          </a:xfrm>
        </p:grpSpPr>
        <p:sp>
          <p:nvSpPr>
            <p:cNvPr id="718" name="Google Shape;718;p29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9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9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9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9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9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9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9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9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9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swald"/>
              <a:buNone/>
              <a:defRPr sz="3500" b="1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●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○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M Sans"/>
              <a:buChar char="■"/>
              <a:defRPr sz="16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8" r:id="rId4"/>
    <p:sldLayoutId id="2147483659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Roboto" panose="02000000000000000000" pitchFamily="2" charset="0"/>
          <a:cs typeface="Roboto" panose="020000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0.wdp"/><Relationship Id="rId5" Type="http://schemas.openxmlformats.org/officeDocument/2006/relationships/image" Target="../media/image14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7hYcuufx54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l7hYcuufx54?feature=oembed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33"/>
          <p:cNvSpPr txBox="1">
            <a:spLocks noGrp="1"/>
          </p:cNvSpPr>
          <p:nvPr>
            <p:ph type="ctrTitle"/>
          </p:nvPr>
        </p:nvSpPr>
        <p:spPr>
          <a:xfrm>
            <a:off x="713225" y="742950"/>
            <a:ext cx="5313502" cy="25310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dirty="0"/>
              <a:t>STAYING THE COURSE</a:t>
            </a:r>
          </a:p>
        </p:txBody>
      </p:sp>
      <p:sp>
        <p:nvSpPr>
          <p:cNvPr id="752" name="Google Shape;752;p33"/>
          <p:cNvSpPr txBox="1">
            <a:spLocks noGrp="1"/>
          </p:cNvSpPr>
          <p:nvPr>
            <p:ph type="subTitle" idx="1"/>
          </p:nvPr>
        </p:nvSpPr>
        <p:spPr>
          <a:xfrm>
            <a:off x="713225" y="3312962"/>
            <a:ext cx="3012600" cy="63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December/January</a:t>
            </a:r>
            <a:endParaRPr dirty="0"/>
          </a:p>
        </p:txBody>
      </p:sp>
      <p:sp>
        <p:nvSpPr>
          <p:cNvPr id="753" name="Google Shape;753;p33"/>
          <p:cNvSpPr/>
          <p:nvPr/>
        </p:nvSpPr>
        <p:spPr>
          <a:xfrm>
            <a:off x="4934407" y="1894821"/>
            <a:ext cx="3949500" cy="3949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6" name="Google Shape;756;p33"/>
          <p:cNvGrpSpPr/>
          <p:nvPr/>
        </p:nvGrpSpPr>
        <p:grpSpPr>
          <a:xfrm>
            <a:off x="4495800" y="3224049"/>
            <a:ext cx="203100" cy="1116376"/>
            <a:chOff x="-485775" y="1233324"/>
            <a:chExt cx="203100" cy="1116376"/>
          </a:xfrm>
        </p:grpSpPr>
        <p:sp>
          <p:nvSpPr>
            <p:cNvPr id="757" name="Google Shape;757;p33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3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3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3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3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3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3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3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3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3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DBE69BB-0553-400A-9C97-496DE6E723F3}"/>
              </a:ext>
            </a:extLst>
          </p:cNvPr>
          <p:cNvSpPr/>
          <p:nvPr/>
        </p:nvSpPr>
        <p:spPr>
          <a:xfrm>
            <a:off x="0" y="0"/>
            <a:ext cx="2833255" cy="539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+mj-lt"/>
              </a:rPr>
              <a:t>STAFF EDITION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0AA1AC-7E8A-40A8-9D9E-E041C1FDF3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6807" y="1009424"/>
            <a:ext cx="3382337" cy="3707494"/>
          </a:xfrm>
          <a:prstGeom prst="rect">
            <a:avLst/>
          </a:prstGeom>
        </p:spPr>
      </p:pic>
      <p:sp>
        <p:nvSpPr>
          <p:cNvPr id="755" name="Google Shape;755;p33"/>
          <p:cNvSpPr/>
          <p:nvPr/>
        </p:nvSpPr>
        <p:spPr>
          <a:xfrm>
            <a:off x="6642851" y="539500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754;p33">
            <a:extLst>
              <a:ext uri="{FF2B5EF4-FFF2-40B4-BE49-F238E27FC236}">
                <a16:creationId xmlns:a16="http://schemas.microsoft.com/office/drawing/2014/main" id="{21E486D4-AFF9-494F-AA0C-6E6AB08A0CF8}"/>
              </a:ext>
            </a:extLst>
          </p:cNvPr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3377" y="934868"/>
            <a:ext cx="6322828" cy="4208632"/>
          </a:xfrm>
          <a:prstGeom prst="rect">
            <a:avLst/>
          </a:prstGeom>
          <a:noFill/>
          <a:ln>
            <a:noFill/>
          </a:ln>
        </p:spPr>
      </p:pic>
      <p:sp>
        <p:nvSpPr>
          <p:cNvPr id="1774" name="Google Shape;1774;p68"/>
          <p:cNvSpPr txBox="1">
            <a:spLocks noGrp="1"/>
          </p:cNvSpPr>
          <p:nvPr>
            <p:ph type="ctrTitle"/>
          </p:nvPr>
        </p:nvSpPr>
        <p:spPr>
          <a:xfrm>
            <a:off x="3837425" y="807663"/>
            <a:ext cx="448740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sp>
        <p:nvSpPr>
          <p:cNvPr id="1775" name="Google Shape;1775;p68"/>
          <p:cNvSpPr txBox="1">
            <a:spLocks noGrp="1"/>
          </p:cNvSpPr>
          <p:nvPr>
            <p:ph type="subTitle" idx="1"/>
          </p:nvPr>
        </p:nvSpPr>
        <p:spPr>
          <a:xfrm>
            <a:off x="4465925" y="1982513"/>
            <a:ext cx="3858900" cy="172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See you next time</a:t>
            </a:r>
            <a:endParaRPr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BD3035-D06F-4888-A9B2-737A72E292CB}"/>
              </a:ext>
            </a:extLst>
          </p:cNvPr>
          <p:cNvGrpSpPr/>
          <p:nvPr/>
        </p:nvGrpSpPr>
        <p:grpSpPr>
          <a:xfrm>
            <a:off x="4465925" y="4196218"/>
            <a:ext cx="3239151" cy="680755"/>
            <a:chOff x="2892291" y="3412345"/>
            <a:chExt cx="4202635" cy="883244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1FA07667-5A73-4D8C-AC31-E1A9CB9E9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291" y="3412345"/>
              <a:ext cx="1219805" cy="829472"/>
            </a:xfrm>
            <a:prstGeom prst="rect">
              <a:avLst/>
            </a:prstGeom>
          </p:spPr>
        </p:pic>
        <p:pic>
          <p:nvPicPr>
            <p:cNvPr id="5" name="Picture 4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CB6E4521-4586-4FC8-B9B8-7975D4688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234" y="3468919"/>
              <a:ext cx="1215692" cy="826670"/>
            </a:xfrm>
            <a:prstGeom prst="rect">
              <a:avLst/>
            </a:prstGeom>
          </p:spPr>
        </p:pic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FA2204D6-BC0D-414B-A4E9-293581546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7157" y="3504593"/>
              <a:ext cx="1110768" cy="7553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5"/>
          <p:cNvSpPr txBox="1">
            <a:spLocks noGrp="1"/>
          </p:cNvSpPr>
          <p:nvPr>
            <p:ph type="title" idx="21"/>
          </p:nvPr>
        </p:nvSpPr>
        <p:spPr>
          <a:xfrm>
            <a:off x="713225" y="2038350"/>
            <a:ext cx="2801400" cy="10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Aims</a:t>
            </a:r>
            <a:endParaRPr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5A167247-EF27-4768-8226-636D688009A0}"/>
              </a:ext>
            </a:extLst>
          </p:cNvPr>
          <p:cNvSpPr>
            <a:spLocks noGrp="1"/>
          </p:cNvSpPr>
          <p:nvPr>
            <p:ph type="subTitle" idx="20"/>
          </p:nvPr>
        </p:nvSpPr>
        <p:spPr>
          <a:xfrm>
            <a:off x="3514625" y="1417834"/>
            <a:ext cx="4906450" cy="2345407"/>
          </a:xfrm>
        </p:spPr>
        <p:txBody>
          <a:bodyPr/>
          <a:lstStyle/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Pattern of learners leaving over/after the Christmas break</a:t>
            </a:r>
            <a:br>
              <a:rPr lang="en-GB" sz="2000" dirty="0"/>
            </a:br>
            <a:endParaRPr lang="en-GB" sz="20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Why do they go? </a:t>
            </a:r>
            <a:br>
              <a:rPr lang="en-GB" sz="2000" dirty="0"/>
            </a:br>
            <a:endParaRPr lang="en-GB" sz="2000" dirty="0"/>
          </a:p>
          <a:p>
            <a:pPr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How can we as professional educators support them?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5330605" y="1785348"/>
            <a:ext cx="3988834" cy="3988834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263957"/>
            <a:ext cx="4057732" cy="6489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</a:rPr>
              <a:t>ACTIVITY</a:t>
            </a:r>
            <a:endParaRPr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C1E5B6-774D-4280-8235-9A81E7E371EF}"/>
              </a:ext>
            </a:extLst>
          </p:cNvPr>
          <p:cNvSpPr txBox="1"/>
          <p:nvPr/>
        </p:nvSpPr>
        <p:spPr>
          <a:xfrm>
            <a:off x="720000" y="2076438"/>
            <a:ext cx="415625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bg2"/>
              </a:buClr>
            </a:pPr>
            <a:r>
              <a:rPr lang="en-GB" sz="1800" b="1" kern="1200" dirty="0">
                <a:latin typeface="+mn-lt"/>
              </a:rPr>
              <a:t>Diamond 9 Exercise</a:t>
            </a:r>
            <a:br>
              <a:rPr lang="en-GB" sz="1800" b="1" kern="1200" dirty="0">
                <a:latin typeface="+mn-lt"/>
              </a:rPr>
            </a:br>
            <a:endParaRPr lang="en-GB" sz="1800" b="1" kern="1200" dirty="0">
              <a:latin typeface="+mn-lt"/>
            </a:endParaRP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In pairs, order the reasons for withdrawal from the most important to least </a:t>
            </a: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Share with the group and discuss </a:t>
            </a:r>
          </a:p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You have 5-10 minutes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217D94-2425-45A2-910D-9102D63FF0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7603" y="2571750"/>
            <a:ext cx="3080139" cy="2259570"/>
          </a:xfrm>
          <a:prstGeom prst="rect">
            <a:avLst/>
          </a:prstGeom>
        </p:spPr>
      </p:pic>
      <p:sp>
        <p:nvSpPr>
          <p:cNvPr id="1138" name="Google Shape;1138;p47"/>
          <p:cNvSpPr/>
          <p:nvPr/>
        </p:nvSpPr>
        <p:spPr>
          <a:xfrm>
            <a:off x="7592330" y="539686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596FEB-2267-480E-818C-955F11AF1A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2080" y="1348598"/>
            <a:ext cx="1538461" cy="11286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C5283F-5F6F-4772-9904-C8580DB41F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726" y="2074135"/>
            <a:ext cx="911737" cy="668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4F62DC-020C-4CB0-A5B9-D4C965BF548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3347" y="-1"/>
            <a:ext cx="2250511" cy="10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96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68D6479-CDA0-4ED5-AF81-557F6E54A295}"/>
              </a:ext>
            </a:extLst>
          </p:cNvPr>
          <p:cNvSpPr txBox="1"/>
          <p:nvPr/>
        </p:nvSpPr>
        <p:spPr>
          <a:xfrm>
            <a:off x="6253716" y="4581145"/>
            <a:ext cx="1784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2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on YouTube</a:t>
            </a:r>
            <a:endParaRPr lang="en-GB" sz="14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Online Media 2" title="Q 3 &amp; 5 Staff Final">
            <a:hlinkClick r:id="" action="ppaction://media"/>
            <a:extLst>
              <a:ext uri="{FF2B5EF4-FFF2-40B4-BE49-F238E27FC236}">
                <a16:creationId xmlns:a16="http://schemas.microsoft.com/office/drawing/2014/main" id="{C1787D7F-87FA-488C-A9C4-02C3CEEA093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3584" y="357416"/>
            <a:ext cx="7188083" cy="4061267"/>
          </a:xfrm>
          <a:prstGeom prst="rect">
            <a:avLst/>
          </a:prstGeom>
          <a:ln w="127000">
            <a:solidFill>
              <a:schemeClr val="bg2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4686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47"/>
          <p:cNvSpPr/>
          <p:nvPr/>
        </p:nvSpPr>
        <p:spPr>
          <a:xfrm>
            <a:off x="4143300" y="1921727"/>
            <a:ext cx="4838774" cy="4838774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181531"/>
            <a:ext cx="4057732" cy="6489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</a:rPr>
              <a:t>DISCUSS</a:t>
            </a:r>
            <a:endParaRPr lang="en-GB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C1E5B6-774D-4280-8235-9A81E7E371EF}"/>
              </a:ext>
            </a:extLst>
          </p:cNvPr>
          <p:cNvSpPr txBox="1"/>
          <p:nvPr/>
        </p:nvSpPr>
        <p:spPr>
          <a:xfrm>
            <a:off x="720000" y="1887557"/>
            <a:ext cx="3333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1800" kern="1200" dirty="0">
                <a:latin typeface="+mn-lt"/>
              </a:rPr>
              <a:t>What can we, as teachers, do differently? </a:t>
            </a:r>
          </a:p>
        </p:txBody>
      </p:sp>
      <p:pic>
        <p:nvPicPr>
          <p:cNvPr id="4" name="Picture 3" descr="A picture containing light&#10;&#10;Description automatically generated">
            <a:extLst>
              <a:ext uri="{FF2B5EF4-FFF2-40B4-BE49-F238E27FC236}">
                <a16:creationId xmlns:a16="http://schemas.microsoft.com/office/drawing/2014/main" id="{C04B493B-C97D-4F3F-9845-3D1D9B65B8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365" y="926079"/>
            <a:ext cx="3961969" cy="3961969"/>
          </a:xfrm>
          <a:prstGeom prst="rect">
            <a:avLst/>
          </a:prstGeom>
        </p:spPr>
      </p:pic>
      <p:sp>
        <p:nvSpPr>
          <p:cNvPr id="1138" name="Google Shape;1138;p47"/>
          <p:cNvSpPr/>
          <p:nvPr/>
        </p:nvSpPr>
        <p:spPr>
          <a:xfrm>
            <a:off x="6431350" y="334203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132;p47">
            <a:extLst>
              <a:ext uri="{FF2B5EF4-FFF2-40B4-BE49-F238E27FC236}">
                <a16:creationId xmlns:a16="http://schemas.microsoft.com/office/drawing/2014/main" id="{3144D4F6-FC7A-4754-BE7E-9BDD44946452}"/>
              </a:ext>
            </a:extLst>
          </p:cNvPr>
          <p:cNvSpPr/>
          <p:nvPr/>
        </p:nvSpPr>
        <p:spPr>
          <a:xfrm>
            <a:off x="2568081" y="2354213"/>
            <a:ext cx="2625087" cy="262508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092A6B-B419-438B-B6EA-76245C910FBC}"/>
              </a:ext>
            </a:extLst>
          </p:cNvPr>
          <p:cNvSpPr txBox="1"/>
          <p:nvPr/>
        </p:nvSpPr>
        <p:spPr>
          <a:xfrm>
            <a:off x="2886620" y="2833540"/>
            <a:ext cx="21888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solidFill>
                  <a:schemeClr val="accent2"/>
                </a:solidFill>
                <a:effectLst/>
                <a:latin typeface="+mn-lt"/>
              </a:rPr>
              <a:t>Insanity is doing the same thing over and over and expecting a different result.</a:t>
            </a:r>
            <a:br>
              <a:rPr lang="en-GB" sz="1600" b="0" i="0" dirty="0">
                <a:solidFill>
                  <a:schemeClr val="accent2"/>
                </a:solidFill>
                <a:effectLst/>
                <a:latin typeface="+mn-lt"/>
              </a:rPr>
            </a:br>
            <a:endParaRPr lang="en-GB" sz="1600" b="0" i="0" dirty="0">
              <a:solidFill>
                <a:schemeClr val="accent2"/>
              </a:solidFill>
              <a:effectLst/>
              <a:latin typeface="+mn-lt"/>
            </a:endParaRPr>
          </a:p>
          <a:p>
            <a:r>
              <a:rPr lang="en-GB" sz="1600" dirty="0">
                <a:solidFill>
                  <a:schemeClr val="accent2"/>
                </a:solidFill>
                <a:latin typeface="+mn-lt"/>
              </a:rPr>
              <a:t>- Albert Einstein</a:t>
            </a:r>
          </a:p>
        </p:txBody>
      </p:sp>
      <p:pic>
        <p:nvPicPr>
          <p:cNvPr id="5" name="Graphic 4" descr="Open quotation mark outline">
            <a:extLst>
              <a:ext uri="{FF2B5EF4-FFF2-40B4-BE49-F238E27FC236}">
                <a16:creationId xmlns:a16="http://schemas.microsoft.com/office/drawing/2014/main" id="{4CD455DB-7C1C-4B89-BAD2-885E1330A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3964" y="2449863"/>
            <a:ext cx="914400" cy="914400"/>
          </a:xfrm>
          <a:prstGeom prst="rect">
            <a:avLst/>
          </a:prstGeom>
        </p:spPr>
      </p:pic>
      <p:pic>
        <p:nvPicPr>
          <p:cNvPr id="12" name="Graphic 11" descr="Open quotation mark outline">
            <a:extLst>
              <a:ext uri="{FF2B5EF4-FFF2-40B4-BE49-F238E27FC236}">
                <a16:creationId xmlns:a16="http://schemas.microsoft.com/office/drawing/2014/main" id="{0394A25E-3BC2-4AE1-B400-4089811ED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4269671" y="34804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93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47"/>
          <p:cNvSpPr txBox="1">
            <a:spLocks noGrp="1"/>
          </p:cNvSpPr>
          <p:nvPr>
            <p:ph type="title"/>
          </p:nvPr>
        </p:nvSpPr>
        <p:spPr>
          <a:xfrm>
            <a:off x="720000" y="1056167"/>
            <a:ext cx="3423300" cy="36110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chemeClr val="bg2"/>
                </a:solidFill>
              </a:rPr>
              <a:t>ACTIVITY IDEAS</a:t>
            </a:r>
            <a:br>
              <a:rPr lang="en-GB" sz="3600" dirty="0"/>
            </a:br>
            <a:r>
              <a:rPr lang="en-GB" sz="2800" dirty="0"/>
              <a:t>Keeping learners engaged and retained</a:t>
            </a:r>
            <a:br>
              <a:rPr lang="en-GB" sz="3600" dirty="0"/>
            </a:br>
            <a:endParaRPr sz="3600" dirty="0"/>
          </a:p>
        </p:txBody>
      </p:sp>
      <p:sp>
        <p:nvSpPr>
          <p:cNvPr id="1138" name="Google Shape;1138;p47"/>
          <p:cNvSpPr/>
          <p:nvPr/>
        </p:nvSpPr>
        <p:spPr>
          <a:xfrm>
            <a:off x="7252200" y="4081349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bg2">
              <a:alpha val="832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80D15-3072-4F46-82D3-0916FCD0C38F}"/>
              </a:ext>
            </a:extLst>
          </p:cNvPr>
          <p:cNvSpPr txBox="1"/>
          <p:nvPr/>
        </p:nvSpPr>
        <p:spPr>
          <a:xfrm>
            <a:off x="4143300" y="911250"/>
            <a:ext cx="439452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  <a:latin typeface="+mn-lt"/>
              </a:rPr>
              <a:t>Ensure they all know the progress they’ve made since September</a:t>
            </a:r>
          </a:p>
          <a:p>
            <a:pPr marL="342900" indent="-34290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  <a:latin typeface="+mn-lt"/>
              </a:rPr>
              <a:t>Highlight the wins</a:t>
            </a:r>
          </a:p>
          <a:p>
            <a:pPr marL="342900" indent="-34290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  <a:latin typeface="+mn-lt"/>
              </a:rPr>
              <a:t>Raise awareness for the support available – contact details for student support, internal &amp; external</a:t>
            </a:r>
          </a:p>
          <a:p>
            <a:pPr marL="342900" indent="-34290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  <a:latin typeface="+mn-lt"/>
              </a:rPr>
              <a:t>Let them know what exciting things they’ll be learning/doing in January</a:t>
            </a:r>
          </a:p>
        </p:txBody>
      </p:sp>
    </p:spTree>
    <p:extLst>
      <p:ext uri="{BB962C8B-B14F-4D97-AF65-F5344CB8AC3E}">
        <p14:creationId xmlns:p14="http://schemas.microsoft.com/office/powerpoint/2010/main" val="4287274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38"/>
          <p:cNvSpPr/>
          <p:nvPr/>
        </p:nvSpPr>
        <p:spPr>
          <a:xfrm>
            <a:off x="5191574" y="987277"/>
            <a:ext cx="3831923" cy="3831923"/>
          </a:xfrm>
          <a:prstGeom prst="ellipse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38"/>
          <p:cNvSpPr txBox="1">
            <a:spLocks noGrp="1"/>
          </p:cNvSpPr>
          <p:nvPr>
            <p:ph type="title" idx="2"/>
          </p:nvPr>
        </p:nvSpPr>
        <p:spPr>
          <a:xfrm>
            <a:off x="720000" y="434100"/>
            <a:ext cx="6880200" cy="67877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SETTING WORK OVER CHRISTMAS</a:t>
            </a:r>
          </a:p>
        </p:txBody>
      </p:sp>
      <p:sp>
        <p:nvSpPr>
          <p:cNvPr id="831" name="Google Shape;831;p38"/>
          <p:cNvSpPr txBox="1">
            <a:spLocks noGrp="1"/>
          </p:cNvSpPr>
          <p:nvPr>
            <p:ph type="subTitle" idx="1"/>
          </p:nvPr>
        </p:nvSpPr>
        <p:spPr>
          <a:xfrm>
            <a:off x="719999" y="1218474"/>
            <a:ext cx="4369875" cy="3048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If you must give work out over the break:</a:t>
            </a:r>
            <a:br>
              <a:rPr lang="en-GB" dirty="0"/>
            </a:br>
            <a:endParaRPr lang="en-GB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/>
              <a:t>Plan a small piece of work to be completed over the break, student’s choice on the hand in format.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/>
              <a:t>Short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/>
              <a:t>Relevant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/>
              <a:t>Allows autonomy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/>
              <a:t>Choice of assignments</a:t>
            </a:r>
          </a:p>
        </p:txBody>
      </p:sp>
      <p:grpSp>
        <p:nvGrpSpPr>
          <p:cNvPr id="834" name="Google Shape;834;p38"/>
          <p:cNvGrpSpPr/>
          <p:nvPr/>
        </p:nvGrpSpPr>
        <p:grpSpPr>
          <a:xfrm rot="10800000">
            <a:off x="8011488" y="2615836"/>
            <a:ext cx="203100" cy="1116376"/>
            <a:chOff x="-485775" y="1233324"/>
            <a:chExt cx="203100" cy="1116376"/>
          </a:xfrm>
        </p:grpSpPr>
        <p:sp>
          <p:nvSpPr>
            <p:cNvPr id="835" name="Google Shape;835;p3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5" name="Google Shape;845;p38"/>
          <p:cNvSpPr/>
          <p:nvPr/>
        </p:nvSpPr>
        <p:spPr>
          <a:xfrm>
            <a:off x="7600200" y="328500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32;p47">
            <a:extLst>
              <a:ext uri="{FF2B5EF4-FFF2-40B4-BE49-F238E27FC236}">
                <a16:creationId xmlns:a16="http://schemas.microsoft.com/office/drawing/2014/main" id="{5CB34787-8361-4946-B785-83F0B43596F4}"/>
              </a:ext>
            </a:extLst>
          </p:cNvPr>
          <p:cNvSpPr/>
          <p:nvPr/>
        </p:nvSpPr>
        <p:spPr>
          <a:xfrm>
            <a:off x="6383358" y="2772899"/>
            <a:ext cx="3177703" cy="3362278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2" name="Google Shape;1322;p55"/>
          <p:cNvSpPr txBox="1">
            <a:spLocks noGrp="1"/>
          </p:cNvSpPr>
          <p:nvPr>
            <p:ph type="title"/>
          </p:nvPr>
        </p:nvSpPr>
        <p:spPr>
          <a:xfrm>
            <a:off x="502653" y="433972"/>
            <a:ext cx="7977433" cy="9104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SUPPORT AVAILABLE TO LEARNERS</a:t>
            </a:r>
          </a:p>
        </p:txBody>
      </p:sp>
      <p:sp>
        <p:nvSpPr>
          <p:cNvPr id="1323" name="Google Shape;1323;p55"/>
          <p:cNvSpPr txBox="1"/>
          <p:nvPr/>
        </p:nvSpPr>
        <p:spPr>
          <a:xfrm>
            <a:off x="813725" y="3265194"/>
            <a:ext cx="1901122" cy="9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</a:pPr>
            <a:r>
              <a:rPr lang="en-GB" dirty="0">
                <a:solidFill>
                  <a:schemeClr val="lt1"/>
                </a:solidFill>
                <a:latin typeface="+mn-lt"/>
                <a:ea typeface="DM Sans"/>
                <a:cs typeface="DM Sans"/>
                <a:sym typeface="DM Sans"/>
              </a:rPr>
              <a:t>Including Maths and English.</a:t>
            </a:r>
            <a:endParaRPr dirty="0">
              <a:solidFill>
                <a:schemeClr val="lt1"/>
              </a:solidFill>
              <a:latin typeface="+mn-lt"/>
              <a:ea typeface="DM Sans"/>
              <a:cs typeface="DM Sans"/>
              <a:sym typeface="DM Sans"/>
            </a:endParaRPr>
          </a:p>
        </p:txBody>
      </p:sp>
      <p:sp>
        <p:nvSpPr>
          <p:cNvPr id="1324" name="Google Shape;1324;p55"/>
          <p:cNvSpPr txBox="1"/>
          <p:nvPr/>
        </p:nvSpPr>
        <p:spPr>
          <a:xfrm>
            <a:off x="810853" y="2659559"/>
            <a:ext cx="1903994" cy="4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3600" rIns="91425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LEVEL 2 QUALIFICATION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74D6C0-84B7-4A9F-B093-785523DFFC54}"/>
              </a:ext>
            </a:extLst>
          </p:cNvPr>
          <p:cNvSpPr txBox="1"/>
          <p:nvPr/>
        </p:nvSpPr>
        <p:spPr>
          <a:xfrm>
            <a:off x="1107559" y="2034235"/>
            <a:ext cx="408112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  <a:latin typeface="+mn-lt"/>
              </a:rPr>
              <a:t>Please edit this slide with your colleges’ student support information and access information for over the 2 week break</a:t>
            </a:r>
          </a:p>
        </p:txBody>
      </p:sp>
      <p:pic>
        <p:nvPicPr>
          <p:cNvPr id="4" name="Picture 3" descr="A picture containing dark, nail, seat&#10;&#10;Description automatically generated">
            <a:extLst>
              <a:ext uri="{FF2B5EF4-FFF2-40B4-BE49-F238E27FC236}">
                <a16:creationId xmlns:a16="http://schemas.microsoft.com/office/drawing/2014/main" id="{8718D820-BB61-47D5-B838-6054F715E6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58220" y="2370601"/>
            <a:ext cx="2756442" cy="264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62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38"/>
          <p:cNvSpPr/>
          <p:nvPr/>
        </p:nvSpPr>
        <p:spPr>
          <a:xfrm>
            <a:off x="5191575" y="1460100"/>
            <a:ext cx="3359100" cy="3359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38"/>
          <p:cNvSpPr txBox="1">
            <a:spLocks noGrp="1"/>
          </p:cNvSpPr>
          <p:nvPr>
            <p:ph type="title" idx="2"/>
          </p:nvPr>
        </p:nvSpPr>
        <p:spPr>
          <a:xfrm>
            <a:off x="720000" y="434100"/>
            <a:ext cx="7704000" cy="6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TAKEAWAY</a:t>
            </a:r>
          </a:p>
        </p:txBody>
      </p:sp>
      <p:sp>
        <p:nvSpPr>
          <p:cNvPr id="831" name="Google Shape;831;p38"/>
          <p:cNvSpPr txBox="1">
            <a:spLocks noGrp="1"/>
          </p:cNvSpPr>
          <p:nvPr>
            <p:ph type="subTitle" idx="1"/>
          </p:nvPr>
        </p:nvSpPr>
        <p:spPr>
          <a:xfrm>
            <a:off x="719999" y="2233487"/>
            <a:ext cx="3474965" cy="20337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are you going to try? </a:t>
            </a:r>
          </a:p>
        </p:txBody>
      </p:sp>
      <p:sp>
        <p:nvSpPr>
          <p:cNvPr id="832" name="Google Shape;832;p38"/>
          <p:cNvSpPr txBox="1">
            <a:spLocks noGrp="1"/>
          </p:cNvSpPr>
          <p:nvPr>
            <p:ph type="title"/>
          </p:nvPr>
        </p:nvSpPr>
        <p:spPr>
          <a:xfrm>
            <a:off x="719999" y="1268631"/>
            <a:ext cx="4603367" cy="496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Commit to trying at least one thing. </a:t>
            </a:r>
          </a:p>
        </p:txBody>
      </p:sp>
      <p:grpSp>
        <p:nvGrpSpPr>
          <p:cNvPr id="834" name="Google Shape;834;p38"/>
          <p:cNvGrpSpPr/>
          <p:nvPr/>
        </p:nvGrpSpPr>
        <p:grpSpPr>
          <a:xfrm rot="10800000">
            <a:off x="8011488" y="2615836"/>
            <a:ext cx="203100" cy="1116376"/>
            <a:chOff x="-485775" y="1233324"/>
            <a:chExt cx="203100" cy="1116376"/>
          </a:xfrm>
        </p:grpSpPr>
        <p:sp>
          <p:nvSpPr>
            <p:cNvPr id="835" name="Google Shape;835;p38"/>
            <p:cNvSpPr/>
            <p:nvPr/>
          </p:nvSpPr>
          <p:spPr>
            <a:xfrm>
              <a:off x="-485775" y="18429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8"/>
            <p:cNvSpPr/>
            <p:nvPr/>
          </p:nvSpPr>
          <p:spPr>
            <a:xfrm>
              <a:off x="-485775" y="19949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8"/>
            <p:cNvSpPr/>
            <p:nvPr/>
          </p:nvSpPr>
          <p:spPr>
            <a:xfrm>
              <a:off x="-485775" y="21469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8"/>
            <p:cNvSpPr/>
            <p:nvPr/>
          </p:nvSpPr>
          <p:spPr>
            <a:xfrm>
              <a:off x="-485775" y="22990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8"/>
            <p:cNvSpPr/>
            <p:nvPr/>
          </p:nvSpPr>
          <p:spPr>
            <a:xfrm>
              <a:off x="-333375" y="15381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8"/>
            <p:cNvSpPr/>
            <p:nvPr/>
          </p:nvSpPr>
          <p:spPr>
            <a:xfrm>
              <a:off x="-333375" y="16901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8"/>
            <p:cNvSpPr/>
            <p:nvPr/>
          </p:nvSpPr>
          <p:spPr>
            <a:xfrm>
              <a:off x="-333375" y="1842175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8"/>
            <p:cNvSpPr/>
            <p:nvPr/>
          </p:nvSpPr>
          <p:spPr>
            <a:xfrm>
              <a:off x="-333375" y="1994200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8"/>
            <p:cNvSpPr/>
            <p:nvPr/>
          </p:nvSpPr>
          <p:spPr>
            <a:xfrm>
              <a:off x="-333375" y="1233324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8"/>
            <p:cNvSpPr/>
            <p:nvPr/>
          </p:nvSpPr>
          <p:spPr>
            <a:xfrm>
              <a:off x="-333375" y="1385349"/>
              <a:ext cx="50700" cy="50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5" name="Google Shape;845;p38"/>
          <p:cNvSpPr/>
          <p:nvPr/>
        </p:nvSpPr>
        <p:spPr>
          <a:xfrm>
            <a:off x="7600200" y="328500"/>
            <a:ext cx="1171800" cy="1171800"/>
          </a:xfrm>
          <a:prstGeom prst="donut">
            <a:avLst>
              <a:gd name="adj" fmla="val 2493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picture containing food, paper, dish&#10;&#10;Description automatically generated">
            <a:extLst>
              <a:ext uri="{FF2B5EF4-FFF2-40B4-BE49-F238E27FC236}">
                <a16:creationId xmlns:a16="http://schemas.microsoft.com/office/drawing/2014/main" id="{C501A859-3001-44D1-ABC0-F07AD1D73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135" y="1132146"/>
            <a:ext cx="3353818" cy="33538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ampaign Planning Tools by Slidesgo">
  <a:themeElements>
    <a:clrScheme name="Custom 11">
      <a:dk1>
        <a:srgbClr val="272727"/>
      </a:dk1>
      <a:lt1>
        <a:srgbClr val="F0F0F0"/>
      </a:lt1>
      <a:dk2>
        <a:srgbClr val="F42941"/>
      </a:dk2>
      <a:lt2>
        <a:srgbClr val="666666"/>
      </a:lt2>
      <a:accent1>
        <a:srgbClr val="F42941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72727"/>
      </a:hlink>
      <a:folHlink>
        <a:srgbClr val="0097A7"/>
      </a:folHlink>
    </a:clrScheme>
    <a:fontScheme name="Custom 2">
      <a:majorFont>
        <a:latin typeface="Oswald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417</Words>
  <Application>Microsoft Office PowerPoint</Application>
  <PresentationFormat>On-screen Show (16:9)</PresentationFormat>
  <Paragraphs>50</Paragraphs>
  <Slides>10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Oswald</vt:lpstr>
      <vt:lpstr>Fira Sans Extra Condensed Medium</vt:lpstr>
      <vt:lpstr>DM Sans</vt:lpstr>
      <vt:lpstr>Arial</vt:lpstr>
      <vt:lpstr>Roboto</vt:lpstr>
      <vt:lpstr>Campaign Planning Tools by Slidesgo</vt:lpstr>
      <vt:lpstr>STAYING THE COURSE</vt:lpstr>
      <vt:lpstr>Aims</vt:lpstr>
      <vt:lpstr>ACTIVITY</vt:lpstr>
      <vt:lpstr>PowerPoint Presentation</vt:lpstr>
      <vt:lpstr>DISCUSS</vt:lpstr>
      <vt:lpstr>ACTIVITY IDEAS Keeping learners engaged and retained </vt:lpstr>
      <vt:lpstr>SETTING WORK OVER CHRISTMAS</vt:lpstr>
      <vt:lpstr>SUPPORT AVAILABLE TO LEARNERS</vt:lpstr>
      <vt:lpstr>TAKEAWAY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STAYING THE COURSE</dc:title>
  <dc:creator>Shaun Daubney</dc:creator>
  <cp:lastModifiedBy>Shaun Daubney</cp:lastModifiedBy>
  <cp:revision>39</cp:revision>
  <dcterms:modified xsi:type="dcterms:W3CDTF">2022-03-14T17:10:59Z</dcterms:modified>
</cp:coreProperties>
</file>